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1"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思源黑体-思源黑体-Medium" panose="020B0604020202020204" charset="-128"/>
      <p:regular r:id="rId13"/>
    </p:embeddedFont>
    <p:embeddedFont>
      <p:font typeface="Tw Cen MT" panose="020B0602020104020603" pitchFamily="34" charset="0"/>
      <p:regular r:id="rId14"/>
      <p:bold r:id="rId15"/>
      <p:italic r:id="rId16"/>
      <p:boldItalic r:id="rId17"/>
    </p:embeddedFont>
    <p:embeddedFont>
      <p:font typeface="Tw Cen MT Condensed" panose="020B0606020104020203" pitchFamily="34" charset="0"/>
      <p:regular r:id="rId18"/>
      <p:bold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1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1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122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24898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6702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48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442893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421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54276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89763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657409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166261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074455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727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dirty="0"/>
              <a:pPr/>
              <a:t>6/29/2025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30403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4630400" cy="2807208"/>
          </a:xfrm>
          <a:prstGeom prst="rect">
            <a:avLst/>
          </a:prstGeom>
        </p:spPr>
      </p:pic>
      <p:sp>
        <p:nvSpPr>
          <p:cNvPr id="4"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5260E3"/>
                </a:solidFill>
                <a:latin typeface="思源黑体-思源黑体-Medium" pitchFamily="34" charset="0"/>
                <a:ea typeface="思源黑体-思源黑体-Medium" pitchFamily="34" charset="-122"/>
                <a:cs typeface="思源黑体-思源黑体-Medium" pitchFamily="34" charset="-120"/>
              </a:rPr>
              <a:t>Smart Sorting System</a:t>
            </a:r>
            <a:endParaRPr lang="en-US" sz="6410" dirty="0"/>
          </a:p>
        </p:txBody>
      </p:sp>
      <p:sp>
        <p:nvSpPr>
          <p:cNvPr id="5" name="Text 1"/>
          <p:cNvSpPr/>
          <p:nvPr/>
        </p:nvSpPr>
        <p:spPr>
          <a:xfrm>
            <a:off x="832104" y="4736592"/>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This project focuses on using transfer learning techniques to identify rotten fruits and vegetables. By automating the sorting process, it aims to improve efficiency and accuracy in the agricultural and food industry.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92EFCC-1BFB-87BE-D607-83CDD0FCC2EE}"/>
              </a:ext>
            </a:extLst>
          </p:cNvPr>
          <p:cNvSpPr txBox="1"/>
          <p:nvPr/>
        </p:nvSpPr>
        <p:spPr>
          <a:xfrm>
            <a:off x="1246872" y="1167573"/>
            <a:ext cx="11892410" cy="6247864"/>
          </a:xfrm>
          <a:prstGeom prst="rect">
            <a:avLst/>
          </a:prstGeom>
          <a:noFill/>
        </p:spPr>
        <p:txBody>
          <a:bodyPr wrap="square" rtlCol="0">
            <a:spAutoFit/>
          </a:bodyPr>
          <a:lstStyle/>
          <a:p>
            <a:r>
              <a:rPr lang="en-US" sz="4000" dirty="0">
                <a:solidFill>
                  <a:srgbClr val="00B0F0"/>
                </a:solidFill>
              </a:rPr>
              <a:t>CONCLUSION:</a:t>
            </a:r>
          </a:p>
          <a:p>
            <a:endParaRPr lang="en-US" sz="4000" dirty="0"/>
          </a:p>
          <a:p>
            <a:r>
              <a:rPr lang="en-US" sz="4000" dirty="0"/>
              <a:t>                 </a:t>
            </a:r>
            <a:r>
              <a:rPr lang="en-US" sz="4000" dirty="0">
                <a:solidFill>
                  <a:srgbClr val="002060"/>
                </a:solidFill>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p>
          <a:p>
            <a:endParaRPr lang="en-US" sz="4000" dirty="0"/>
          </a:p>
          <a:p>
            <a:r>
              <a:rPr lang="en-US" sz="4000" dirty="0"/>
              <a:t>                     </a:t>
            </a:r>
            <a:endParaRPr lang="en-IN" sz="4000" dirty="0"/>
          </a:p>
        </p:txBody>
      </p:sp>
    </p:spTree>
    <p:extLst>
      <p:ext uri="{BB962C8B-B14F-4D97-AF65-F5344CB8AC3E}">
        <p14:creationId xmlns:p14="http://schemas.microsoft.com/office/powerpoint/2010/main" val="4123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97447" y="3142748"/>
            <a:ext cx="950976" cy="1088136"/>
          </a:xfrm>
          <a:prstGeom prst="rect">
            <a:avLst/>
          </a:prstGeom>
        </p:spPr>
      </p:pic>
      <p:pic>
        <p:nvPicPr>
          <p:cNvPr id="4" name="Image 2" descr="preencoded.png"/>
          <p:cNvPicPr>
            <a:picLocks noChangeAspect="1"/>
          </p:cNvPicPr>
          <p:nvPr/>
        </p:nvPicPr>
        <p:blipFill>
          <a:blip r:embed="rId4"/>
          <a:stretch>
            <a:fillRect/>
          </a:stretch>
        </p:blipFill>
        <p:spPr>
          <a:xfrm>
            <a:off x="8435007" y="3142748"/>
            <a:ext cx="950976" cy="1088136"/>
          </a:xfrm>
          <a:prstGeom prst="rect">
            <a:avLst/>
          </a:prstGeom>
        </p:spPr>
      </p:pic>
      <p:pic>
        <p:nvPicPr>
          <p:cNvPr id="5" name="Image 3" descr="preencoded.png"/>
          <p:cNvPicPr>
            <a:picLocks noChangeAspect="1"/>
          </p:cNvPicPr>
          <p:nvPr/>
        </p:nvPicPr>
        <p:blipFill>
          <a:blip r:embed="rId5"/>
          <a:stretch>
            <a:fillRect/>
          </a:stretch>
        </p:blipFill>
        <p:spPr>
          <a:xfrm>
            <a:off x="11836575" y="3142748"/>
            <a:ext cx="822960" cy="1088136"/>
          </a:xfrm>
          <a:prstGeom prst="rect">
            <a:avLst/>
          </a:prstGeom>
        </p:spPr>
      </p:pic>
      <p:pic>
        <p:nvPicPr>
          <p:cNvPr id="6" name="Image 4" descr="preencoded.png"/>
          <p:cNvPicPr>
            <a:picLocks noChangeAspect="1"/>
          </p:cNvPicPr>
          <p:nvPr/>
        </p:nvPicPr>
        <p:blipFill>
          <a:blip r:embed="rId6"/>
          <a:stretch>
            <a:fillRect/>
          </a:stretch>
        </p:blipFill>
        <p:spPr>
          <a:xfrm>
            <a:off x="1769031" y="3142748"/>
            <a:ext cx="950976" cy="1088136"/>
          </a:xfrm>
          <a:prstGeom prst="rect">
            <a:avLst/>
          </a:prstGeom>
        </p:spPr>
      </p:pic>
      <p:sp>
        <p:nvSpPr>
          <p:cNvPr id="7" name="Text 0"/>
          <p:cNvSpPr/>
          <p:nvPr/>
        </p:nvSpPr>
        <p:spPr>
          <a:xfrm>
            <a:off x="882063"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Branch Name</a:t>
            </a:r>
            <a:endParaRPr lang="en-US" sz="2320" dirty="0"/>
          </a:p>
        </p:txBody>
      </p:sp>
      <p:sp>
        <p:nvSpPr>
          <p:cNvPr id="8" name="Text 1"/>
          <p:cNvSpPr/>
          <p:nvPr/>
        </p:nvSpPr>
        <p:spPr>
          <a:xfrm>
            <a:off x="4219623" y="498069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Artificial Intelligence and Machine Learning</a:t>
            </a:r>
            <a:endParaRPr lang="en-US" sz="1850" dirty="0"/>
          </a:p>
        </p:txBody>
      </p:sp>
      <p:sp>
        <p:nvSpPr>
          <p:cNvPr id="9" name="Text 2"/>
          <p:cNvSpPr/>
          <p:nvPr/>
        </p:nvSpPr>
        <p:spPr>
          <a:xfrm>
            <a:off x="7548039" y="4980692"/>
            <a:ext cx="2715768" cy="301752"/>
          </a:xfrm>
          <a:prstGeom prst="rect">
            <a:avLst/>
          </a:prstGeom>
          <a:noFill/>
          <a:ln/>
        </p:spPr>
        <p:txBody>
          <a:bodyPr wrap="none" lIns="0" tIns="0" rIns="0" bIns="0" rtlCol="0" anchor="ctr"/>
          <a:lstStyle/>
          <a:p>
            <a:pPr marL="0" indent="0" algn="ctr">
              <a:lnSpc>
                <a:spcPts val="2320"/>
              </a:lnSpc>
              <a:buNone/>
            </a:pP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Karapakula</a:t>
            </a: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 Balaji Sai Vrushadree</a:t>
            </a:r>
            <a:endParaRPr lang="en-US" sz="1850" dirty="0"/>
          </a:p>
        </p:txBody>
      </p:sp>
      <p:sp>
        <p:nvSpPr>
          <p:cNvPr id="10" name="Text 3"/>
          <p:cNvSpPr/>
          <p:nvPr/>
        </p:nvSpPr>
        <p:spPr>
          <a:xfrm>
            <a:off x="450733" y="4777963"/>
            <a:ext cx="3568390" cy="113341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Electronics &amp; Communication Engineering</a:t>
            </a:r>
            <a:endParaRPr lang="en-US" sz="1850" dirty="0"/>
          </a:p>
        </p:txBody>
      </p:sp>
      <p:sp>
        <p:nvSpPr>
          <p:cNvPr id="11" name="Text 4"/>
          <p:cNvSpPr/>
          <p:nvPr/>
        </p:nvSpPr>
        <p:spPr>
          <a:xfrm>
            <a:off x="10696025" y="4656080"/>
            <a:ext cx="3568389" cy="1581912"/>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D. Bhanu Prakash, </a:t>
            </a:r>
          </a:p>
          <a:p>
            <a:pPr marL="0" indent="0" algn="ctr">
              <a:lnSpc>
                <a:spcPts val="2320"/>
              </a:lnSpc>
              <a:buNone/>
            </a:pP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K.Bhanu</a:t>
            </a: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 Prakash, </a:t>
            </a:r>
          </a:p>
          <a:p>
            <a:pPr marL="0" indent="0" algn="ctr">
              <a:lnSpc>
                <a:spcPts val="2320"/>
              </a:lnSpc>
              <a:buNone/>
            </a:pP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Tapetta</a:t>
            </a: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 Chinna </a:t>
            </a: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Sanjamma</a:t>
            </a:r>
            <a:endParaRPr lang="en-US" sz="1850" dirty="0"/>
          </a:p>
        </p:txBody>
      </p:sp>
      <p:sp>
        <p:nvSpPr>
          <p:cNvPr id="12" name="Text 5"/>
          <p:cNvSpPr/>
          <p:nvPr/>
        </p:nvSpPr>
        <p:spPr>
          <a:xfrm>
            <a:off x="4219623"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Track</a:t>
            </a:r>
            <a:endParaRPr lang="en-US" sz="2320" dirty="0"/>
          </a:p>
        </p:txBody>
      </p:sp>
      <p:sp>
        <p:nvSpPr>
          <p:cNvPr id="13" name="Text 6"/>
          <p:cNvSpPr/>
          <p:nvPr/>
        </p:nvSpPr>
        <p:spPr>
          <a:xfrm>
            <a:off x="11032569"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Members</a:t>
            </a:r>
            <a:endParaRPr lang="en-US" sz="2320" dirty="0"/>
          </a:p>
        </p:txBody>
      </p:sp>
      <p:sp>
        <p:nvSpPr>
          <p:cNvPr id="14" name="Text 7"/>
          <p:cNvSpPr/>
          <p:nvPr/>
        </p:nvSpPr>
        <p:spPr>
          <a:xfrm>
            <a:off x="7548039"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Lead</a:t>
            </a:r>
            <a:endParaRPr lang="en-US" sz="2320" dirty="0"/>
          </a:p>
        </p:txBody>
      </p:sp>
      <p:sp>
        <p:nvSpPr>
          <p:cNvPr id="15" name="Text 8"/>
          <p:cNvSpPr/>
          <p:nvPr/>
        </p:nvSpPr>
        <p:spPr>
          <a:xfrm>
            <a:off x="1055799" y="743339"/>
            <a:ext cx="12984480" cy="1481328"/>
          </a:xfrm>
          <a:prstGeom prst="rect">
            <a:avLst/>
          </a:prstGeom>
          <a:noFill/>
          <a:ln/>
        </p:spPr>
        <p:txBody>
          <a:bodyPr wrap="square" lIns="0" tIns="0" rIns="0" bIns="0" rtlCol="0" anchor="ctr"/>
          <a:lstStyle/>
          <a:p>
            <a:pPr marL="0" indent="0" algn="l">
              <a:lnSpc>
                <a:spcPts val="5800"/>
              </a:lnSpc>
              <a:buNone/>
            </a:pPr>
            <a:r>
              <a:rPr lang="en-US" sz="3800" dirty="0">
                <a:solidFill>
                  <a:srgbClr val="5260E3"/>
                </a:solidFill>
                <a:latin typeface="思源黑体-思源黑体-Medium" pitchFamily="34" charset="0"/>
                <a:ea typeface="思源黑体-思源黑体-Medium" pitchFamily="34" charset="-122"/>
                <a:cs typeface="思源黑体-思源黑体-Medium" pitchFamily="34" charset="-120"/>
              </a:rPr>
              <a:t>Smart Sorting Transfer Learning for Identifying Rotten Fruits and Vegetables</a:t>
            </a:r>
            <a:endParaRPr lang="en-US" sz="3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5"/>
          <a:stretch>
            <a:fillRect/>
          </a:stretch>
        </p:blipFill>
        <p:spPr>
          <a:xfrm>
            <a:off x="5047488" y="2350008"/>
            <a:ext cx="4544568" cy="4544568"/>
          </a:xfrm>
          <a:prstGeom prst="rect">
            <a:avLst/>
          </a:prstGeom>
        </p:spPr>
      </p:pic>
      <p:sp>
        <p:nvSpPr>
          <p:cNvPr id="6" name="Text 0"/>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Ensures only fresh produce reaches customers, minimizing waste.</a:t>
            </a:r>
            <a:endParaRPr lang="en-US" sz="1850" dirty="0"/>
          </a:p>
        </p:txBody>
      </p:sp>
      <p:sp>
        <p:nvSpPr>
          <p:cNvPr id="7" name="Text 1"/>
          <p:cNvSpPr/>
          <p:nvPr/>
        </p:nvSpPr>
        <p:spPr>
          <a:xfrm>
            <a:off x="1177792" y="11841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Scenarios</a:t>
            </a:r>
            <a:endParaRPr lang="en-US" sz="4640" dirty="0"/>
          </a:p>
        </p:txBody>
      </p:sp>
      <p:sp>
        <p:nvSpPr>
          <p:cNvPr id="8" name="Text 2"/>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Fresh Shipment Scanning</a:t>
            </a:r>
            <a:endParaRPr lang="en-US" sz="2320" dirty="0"/>
          </a:p>
        </p:txBody>
      </p:sp>
      <p:sp>
        <p:nvSpPr>
          <p:cNvPr id="9" name="Text 3"/>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Automating Sorting</a:t>
            </a:r>
            <a:endParaRPr lang="en-US" sz="2320" dirty="0"/>
          </a:p>
        </p:txBody>
      </p:sp>
      <p:sp>
        <p:nvSpPr>
          <p:cNvPr id="10" name="Text 4"/>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Alerts users about items nearing spoilage, thus reducing food waste.</a:t>
            </a:r>
            <a:endParaRPr lang="en-US" sz="1850" dirty="0"/>
          </a:p>
        </p:txBody>
      </p:sp>
      <p:sp>
        <p:nvSpPr>
          <p:cNvPr id="11" name="Text 5"/>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Reduces human error and labor intensity, enhancing efficiency.</a:t>
            </a:r>
            <a:endParaRPr lang="en-US" sz="1850" dirty="0"/>
          </a:p>
        </p:txBody>
      </p:sp>
      <p:sp>
        <p:nvSpPr>
          <p:cNvPr id="12" name="Text 6"/>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Smart Home Monitoring</a:t>
            </a:r>
            <a:endParaRPr lang="en-US" sz="232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3529584" y="3346704"/>
            <a:ext cx="914400" cy="1216152"/>
          </a:xfrm>
          <a:prstGeom prst="rect">
            <a:avLst/>
          </a:prstGeom>
        </p:spPr>
      </p:pic>
      <p:pic>
        <p:nvPicPr>
          <p:cNvPr id="4" name="Image 2" descr="preencoded.png"/>
          <p:cNvPicPr>
            <a:picLocks noChangeAspect="1"/>
          </p:cNvPicPr>
          <p:nvPr/>
        </p:nvPicPr>
        <p:blipFill>
          <a:blip r:embed="rId4"/>
          <a:stretch>
            <a:fillRect/>
          </a:stretch>
        </p:blipFill>
        <p:spPr>
          <a:xfrm>
            <a:off x="10049256" y="3346704"/>
            <a:ext cx="1216152" cy="1216152"/>
          </a:xfrm>
          <a:prstGeom prst="rect">
            <a:avLst/>
          </a:prstGeom>
        </p:spPr>
      </p:pic>
      <p:sp>
        <p:nvSpPr>
          <p:cNvPr id="5" name="Text 0"/>
          <p:cNvSpPr/>
          <p:nvPr/>
        </p:nvSpPr>
        <p:spPr>
          <a:xfrm>
            <a:off x="960120"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Architecture</a:t>
            </a:r>
            <a:endParaRPr lang="en-US" sz="2320" dirty="0"/>
          </a:p>
        </p:txBody>
      </p:sp>
      <p:sp>
        <p:nvSpPr>
          <p:cNvPr id="6" name="Text 1"/>
          <p:cNvSpPr/>
          <p:nvPr/>
        </p:nvSpPr>
        <p:spPr>
          <a:xfrm>
            <a:off x="1278153" y="1198087"/>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Architecture and Prerequisites</a:t>
            </a:r>
            <a:endParaRPr lang="en-US" sz="4640" dirty="0"/>
          </a:p>
        </p:txBody>
      </p:sp>
      <p:sp>
        <p:nvSpPr>
          <p:cNvPr id="7" name="Text 2"/>
          <p:cNvSpPr/>
          <p:nvPr/>
        </p:nvSpPr>
        <p:spPr>
          <a:xfrm>
            <a:off x="7626096"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Users must install Anaconda and several Python packages, including TensorFlow and Flask.</a:t>
            </a:r>
            <a:endParaRPr lang="en-US" sz="1850" dirty="0"/>
          </a:p>
        </p:txBody>
      </p:sp>
      <p:sp>
        <p:nvSpPr>
          <p:cNvPr id="8" name="Text 3"/>
          <p:cNvSpPr/>
          <p:nvPr/>
        </p:nvSpPr>
        <p:spPr>
          <a:xfrm>
            <a:off x="960120"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system integrates a model with a Flask application for image analysis.</a:t>
            </a:r>
            <a:endParaRPr lang="en-US" sz="1850" dirty="0"/>
          </a:p>
        </p:txBody>
      </p:sp>
      <p:sp>
        <p:nvSpPr>
          <p:cNvPr id="9" name="Text 4"/>
          <p:cNvSpPr/>
          <p:nvPr/>
        </p:nvSpPr>
        <p:spPr>
          <a:xfrm>
            <a:off x="7626096"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Prerequisites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4"/>
          <a:stretch>
            <a:fillRect/>
          </a:stretch>
        </p:blipFill>
        <p:spPr>
          <a:xfrm>
            <a:off x="5248656" y="4471416"/>
            <a:ext cx="4142232" cy="1709928"/>
          </a:xfrm>
          <a:prstGeom prst="rect">
            <a:avLst/>
          </a:prstGeom>
        </p:spPr>
      </p:pic>
      <p:pic>
        <p:nvPicPr>
          <p:cNvPr id="5" name="Image 3" descr="preencoded.png"/>
          <p:cNvPicPr>
            <a:picLocks noChangeAspect="1"/>
          </p:cNvPicPr>
          <p:nvPr/>
        </p:nvPicPr>
        <p:blipFill>
          <a:blip r:embed="rId4"/>
          <a:stretch>
            <a:fillRect/>
          </a:stretch>
        </p:blipFill>
        <p:spPr>
          <a:xfrm>
            <a:off x="841248" y="4471416"/>
            <a:ext cx="4142232" cy="1709928"/>
          </a:xfrm>
          <a:prstGeom prst="rect">
            <a:avLst/>
          </a:prstGeom>
        </p:spPr>
      </p:pic>
      <p:pic>
        <p:nvPicPr>
          <p:cNvPr id="6" name="Image 4" descr="preencoded.png"/>
          <p:cNvPicPr>
            <a:picLocks noChangeAspect="1"/>
          </p:cNvPicPr>
          <p:nvPr/>
        </p:nvPicPr>
        <p:blipFill>
          <a:blip r:embed="rId4"/>
          <a:stretch>
            <a:fillRect/>
          </a:stretch>
        </p:blipFill>
        <p:spPr>
          <a:xfrm>
            <a:off x="9656064" y="4471416"/>
            <a:ext cx="4142232" cy="1709928"/>
          </a:xfrm>
          <a:prstGeom prst="rect">
            <a:avLst/>
          </a:prstGeom>
        </p:spPr>
      </p:pic>
      <p:sp>
        <p:nvSpPr>
          <p:cNvPr id="7" name="Text 0"/>
          <p:cNvSpPr/>
          <p:nvPr/>
        </p:nvSpPr>
        <p:spPr>
          <a:xfrm>
            <a:off x="9893808"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 abilities for insights analysis.</a:t>
            </a:r>
            <a:endParaRPr lang="en-US" sz="1850" dirty="0"/>
          </a:p>
        </p:txBody>
      </p:sp>
      <p:sp>
        <p:nvSpPr>
          <p:cNvPr id="8" name="Text 1"/>
          <p:cNvSpPr/>
          <p:nvPr/>
        </p:nvSpPr>
        <p:spPr>
          <a:xfrm>
            <a:off x="1078992"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Grasp fundamental concepts and techniques.</a:t>
            </a:r>
            <a:endParaRPr lang="en-US" sz="1850" dirty="0"/>
          </a:p>
        </p:txBody>
      </p:sp>
      <p:sp>
        <p:nvSpPr>
          <p:cNvPr id="9" name="Text 2"/>
          <p:cNvSpPr/>
          <p:nvPr/>
        </p:nvSpPr>
        <p:spPr>
          <a:xfrm>
            <a:off x="9893808"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Develop Data Visualization Skills</a:t>
            </a:r>
            <a:endParaRPr lang="en-US" sz="2320" dirty="0"/>
          </a:p>
        </p:txBody>
      </p:sp>
      <p:sp>
        <p:nvSpPr>
          <p:cNvPr id="10" name="Text 3"/>
          <p:cNvSpPr/>
          <p:nvPr/>
        </p:nvSpPr>
        <p:spPr>
          <a:xfrm>
            <a:off x="1078992"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Understand Deep Learning</a:t>
            </a:r>
            <a:endParaRPr lang="en-US" sz="2320" dirty="0"/>
          </a:p>
        </p:txBody>
      </p:sp>
      <p:sp>
        <p:nvSpPr>
          <p:cNvPr id="11" name="Text 4"/>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Objectives</a:t>
            </a:r>
            <a:endParaRPr lang="en-US" sz="4640" dirty="0"/>
          </a:p>
        </p:txBody>
      </p:sp>
      <p:sp>
        <p:nvSpPr>
          <p:cNvPr id="12" name="Text 5"/>
          <p:cNvSpPr/>
          <p:nvPr/>
        </p:nvSpPr>
        <p:spPr>
          <a:xfrm>
            <a:off x="5486400"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Preprocessing Knowledge</a:t>
            </a:r>
            <a:endParaRPr lang="en-US" sz="2320" dirty="0"/>
          </a:p>
        </p:txBody>
      </p:sp>
      <p:sp>
        <p:nvSpPr>
          <p:cNvPr id="13" name="Text 6"/>
          <p:cNvSpPr/>
          <p:nvPr/>
        </p:nvSpPr>
        <p:spPr>
          <a:xfrm>
            <a:off x="5486400"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Learn data transformation techniques.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5175504" y="3172968"/>
            <a:ext cx="4297680" cy="950976"/>
          </a:xfrm>
          <a:prstGeom prst="rect">
            <a:avLst/>
          </a:prstGeom>
        </p:spPr>
      </p:pic>
      <p:pic>
        <p:nvPicPr>
          <p:cNvPr id="5" name="Image 3" descr="preencoded.png"/>
          <p:cNvPicPr>
            <a:picLocks noChangeAspect="1"/>
          </p:cNvPicPr>
          <p:nvPr/>
        </p:nvPicPr>
        <p:blipFill>
          <a:blip r:embed="rId4"/>
          <a:stretch>
            <a:fillRect/>
          </a:stretch>
        </p:blipFill>
        <p:spPr>
          <a:xfrm>
            <a:off x="9500616" y="3172968"/>
            <a:ext cx="4297680" cy="950976"/>
          </a:xfrm>
          <a:prstGeom prst="rect">
            <a:avLst/>
          </a:prstGeom>
        </p:spPr>
      </p:pic>
      <p:pic>
        <p:nvPicPr>
          <p:cNvPr id="6" name="Image 4" descr="preencoded.png"/>
          <p:cNvPicPr>
            <a:picLocks noChangeAspect="1"/>
          </p:cNvPicPr>
          <p:nvPr/>
        </p:nvPicPr>
        <p:blipFill>
          <a:blip r:embed="rId3"/>
          <a:stretch>
            <a:fillRect/>
          </a:stretch>
        </p:blipFill>
        <p:spPr>
          <a:xfrm>
            <a:off x="841248" y="3172968"/>
            <a:ext cx="4297680" cy="950976"/>
          </a:xfrm>
          <a:prstGeom prst="rect">
            <a:avLst/>
          </a:prstGeom>
        </p:spPr>
      </p:pic>
      <p:sp>
        <p:nvSpPr>
          <p:cNvPr id="7" name="Text 0"/>
          <p:cNvSpPr/>
          <p:nvPr/>
        </p:nvSpPr>
        <p:spPr>
          <a:xfrm>
            <a:off x="9729216"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results are displayed on the UI for the user to see.</a:t>
            </a:r>
            <a:endParaRPr lang="en-US" sz="1850" dirty="0"/>
          </a:p>
        </p:txBody>
      </p:sp>
      <p:sp>
        <p:nvSpPr>
          <p:cNvPr id="8" name="Text 1"/>
          <p:cNvSpPr/>
          <p:nvPr/>
        </p:nvSpPr>
        <p:spPr>
          <a:xfrm>
            <a:off x="7232904"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5404104"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model processes the selected image and predicts the outcome.</a:t>
            </a:r>
            <a:endParaRPr lang="en-US" sz="1850" dirty="0"/>
          </a:p>
        </p:txBody>
      </p:sp>
      <p:sp>
        <p:nvSpPr>
          <p:cNvPr id="10" name="Text 3"/>
          <p:cNvSpPr/>
          <p:nvPr/>
        </p:nvSpPr>
        <p:spPr>
          <a:xfrm>
            <a:off x="11558016"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1" name="Text 4"/>
          <p:cNvSpPr/>
          <p:nvPr/>
        </p:nvSpPr>
        <p:spPr>
          <a:xfrm>
            <a:off x="9729216"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Results Display</a:t>
            </a:r>
            <a:endParaRPr lang="en-US" sz="2320" dirty="0"/>
          </a:p>
        </p:txBody>
      </p:sp>
      <p:sp>
        <p:nvSpPr>
          <p:cNvPr id="12" name="Text 5"/>
          <p:cNvSpPr/>
          <p:nvPr/>
        </p:nvSpPr>
        <p:spPr>
          <a:xfrm>
            <a:off x="1078992"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user selects an image through the UI.</a:t>
            </a:r>
            <a:endParaRPr lang="en-US" sz="1850" dirty="0"/>
          </a:p>
        </p:txBody>
      </p:sp>
      <p:sp>
        <p:nvSpPr>
          <p:cNvPr id="13" name="Text 6"/>
          <p:cNvSpPr/>
          <p:nvPr/>
        </p:nvSpPr>
        <p:spPr>
          <a:xfrm>
            <a:off x="2907792"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7"/>
          <p:cNvSpPr/>
          <p:nvPr/>
        </p:nvSpPr>
        <p:spPr>
          <a:xfrm>
            <a:off x="5404104"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Processing</a:t>
            </a:r>
            <a:endParaRPr lang="en-US" sz="2320" dirty="0"/>
          </a:p>
        </p:txBody>
      </p:sp>
      <p:sp>
        <p:nvSpPr>
          <p:cNvPr id="15" name="Text 8"/>
          <p:cNvSpPr/>
          <p:nvPr/>
        </p:nvSpPr>
        <p:spPr>
          <a:xfrm>
            <a:off x="1078992"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User Image Selection</a:t>
            </a:r>
            <a:endParaRPr lang="en-US" sz="2320" dirty="0"/>
          </a:p>
        </p:txBody>
      </p:sp>
      <p:sp>
        <p:nvSpPr>
          <p:cNvPr id="16" name="Text 9"/>
          <p:cNvSpPr/>
          <p:nvPr/>
        </p:nvSpPr>
        <p:spPr>
          <a:xfrm>
            <a:off x="1289304" y="121013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Flow</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4"/>
          <a:stretch>
            <a:fillRect/>
          </a:stretch>
        </p:blipFill>
        <p:spPr>
          <a:xfrm>
            <a:off x="841248" y="4407408"/>
            <a:ext cx="475488" cy="475488"/>
          </a:xfrm>
          <a:prstGeom prst="rect">
            <a:avLst/>
          </a:prstGeom>
        </p:spPr>
      </p:pic>
      <p:pic>
        <p:nvPicPr>
          <p:cNvPr id="5" name="Image 3" descr="preencoded.png"/>
          <p:cNvPicPr>
            <a:picLocks noChangeAspect="1"/>
          </p:cNvPicPr>
          <p:nvPr/>
        </p:nvPicPr>
        <p:blipFill>
          <a:blip r:embed="rId4"/>
          <a:stretch>
            <a:fillRect/>
          </a:stretch>
        </p:blipFill>
        <p:spPr>
          <a:xfrm>
            <a:off x="841248" y="6099048"/>
            <a:ext cx="475488" cy="475488"/>
          </a:xfrm>
          <a:prstGeom prst="rect">
            <a:avLst/>
          </a:prstGeom>
        </p:spPr>
      </p:pic>
      <p:pic>
        <p:nvPicPr>
          <p:cNvPr id="6" name="Image 4" descr="preencoded.png"/>
          <p:cNvPicPr>
            <a:picLocks noChangeAspect="1"/>
          </p:cNvPicPr>
          <p:nvPr/>
        </p:nvPicPr>
        <p:blipFill>
          <a:blip r:embed="rId4"/>
          <a:stretch>
            <a:fillRect/>
          </a:stretch>
        </p:blipFill>
        <p:spPr>
          <a:xfrm>
            <a:off x="841248" y="2724912"/>
            <a:ext cx="475488" cy="475488"/>
          </a:xfrm>
          <a:prstGeom prst="rect">
            <a:avLst/>
          </a:prstGeom>
        </p:spPr>
      </p:pic>
      <p:sp>
        <p:nvSpPr>
          <p:cNvPr id="7" name="Text 0"/>
          <p:cNvSpPr/>
          <p:nvPr/>
        </p:nvSpPr>
        <p:spPr>
          <a:xfrm>
            <a:off x="1170432" y="685800"/>
            <a:ext cx="8010144" cy="1481328"/>
          </a:xfrm>
          <a:prstGeom prst="rect">
            <a:avLst/>
          </a:prstGeom>
          <a:noFill/>
          <a:ln/>
        </p:spPr>
        <p:txBody>
          <a:bodyPr wrap="square" lIns="0" tIns="0" rIns="0" bIns="0" rtlCol="0" anchor="ctr"/>
          <a:lstStyle/>
          <a:p>
            <a:pPr marL="0" indent="0" algn="l">
              <a:lnSpc>
                <a:spcPts val="5800"/>
              </a:lnSpc>
              <a:buNone/>
            </a:pPr>
            <a:r>
              <a:rPr lang="en-US" sz="3800" dirty="0">
                <a:solidFill>
                  <a:srgbClr val="5260E3"/>
                </a:solidFill>
                <a:latin typeface="思源黑体-思源黑体-Medium" pitchFamily="34" charset="0"/>
                <a:ea typeface="思源黑体-思源黑体-Medium" pitchFamily="34" charset="-122"/>
                <a:cs typeface="思源黑体-思源黑体-Medium" pitchFamily="34" charset="-120"/>
              </a:rPr>
              <a:t>Data Collection and Preparation</a:t>
            </a:r>
            <a:endParaRPr lang="en-US" sz="3800" dirty="0"/>
          </a:p>
        </p:txBody>
      </p:sp>
      <p:sp>
        <p:nvSpPr>
          <p:cNvPr id="8" name="Text 1"/>
          <p:cNvSpPr/>
          <p:nvPr/>
        </p:nvSpPr>
        <p:spPr>
          <a:xfrm>
            <a:off x="996696" y="44348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1609344" y="494690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Techniques are employed to visualize and analyze the dataset for better understanding.</a:t>
            </a:r>
            <a:endParaRPr lang="en-US" sz="1850" dirty="0"/>
          </a:p>
        </p:txBody>
      </p:sp>
      <p:sp>
        <p:nvSpPr>
          <p:cNvPr id="10" name="Text 3"/>
          <p:cNvSpPr/>
          <p:nvPr/>
        </p:nvSpPr>
        <p:spPr>
          <a:xfrm>
            <a:off x="1609344" y="275234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Dataset</a:t>
            </a:r>
            <a:endParaRPr lang="en-US" sz="2320" dirty="0"/>
          </a:p>
        </p:txBody>
      </p:sp>
      <p:sp>
        <p:nvSpPr>
          <p:cNvPr id="11" name="Text 4"/>
          <p:cNvSpPr/>
          <p:nvPr/>
        </p:nvSpPr>
        <p:spPr>
          <a:xfrm>
            <a:off x="1609344" y="613562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Augmentation</a:t>
            </a:r>
            <a:endParaRPr lang="en-US" sz="2320" dirty="0"/>
          </a:p>
        </p:txBody>
      </p:sp>
      <p:sp>
        <p:nvSpPr>
          <p:cNvPr id="12" name="Text 5"/>
          <p:cNvSpPr/>
          <p:nvPr/>
        </p:nvSpPr>
        <p:spPr>
          <a:xfrm>
            <a:off x="996696" y="61173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1609344" y="44439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Visualization</a:t>
            </a:r>
            <a:endParaRPr lang="en-US" sz="2320" dirty="0"/>
          </a:p>
        </p:txBody>
      </p:sp>
      <p:sp>
        <p:nvSpPr>
          <p:cNvPr id="14" name="Text 7"/>
          <p:cNvSpPr/>
          <p:nvPr/>
        </p:nvSpPr>
        <p:spPr>
          <a:xfrm>
            <a:off x="996696" y="27432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8"/>
          <p:cNvSpPr/>
          <p:nvPr/>
        </p:nvSpPr>
        <p:spPr>
          <a:xfrm>
            <a:off x="1609344" y="3264408"/>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project utilizes a dataset of 28 classes of fruits and vegetables sourced from Kaggle.</a:t>
            </a:r>
            <a:endParaRPr lang="en-US" sz="1850" dirty="0"/>
          </a:p>
        </p:txBody>
      </p:sp>
      <p:sp>
        <p:nvSpPr>
          <p:cNvPr id="16" name="Text 9"/>
          <p:cNvSpPr/>
          <p:nvPr/>
        </p:nvSpPr>
        <p:spPr>
          <a:xfrm>
            <a:off x="1609344" y="663854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Various transformations are applied to increase the dataset's diversity, aiding model robustness.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4"/>
          <a:stretch>
            <a:fillRect/>
          </a:stretch>
        </p:blipFill>
        <p:spPr>
          <a:xfrm>
            <a:off x="841248" y="2798064"/>
            <a:ext cx="475488" cy="475488"/>
          </a:xfrm>
          <a:prstGeom prst="rect">
            <a:avLst/>
          </a:prstGeom>
        </p:spPr>
      </p:pic>
      <p:pic>
        <p:nvPicPr>
          <p:cNvPr id="5" name="Image 3" descr="preencoded.png"/>
          <p:cNvPicPr>
            <a:picLocks noChangeAspect="1"/>
          </p:cNvPicPr>
          <p:nvPr/>
        </p:nvPicPr>
        <p:blipFill>
          <a:blip r:embed="rId4"/>
          <a:stretch>
            <a:fillRect/>
          </a:stretch>
        </p:blipFill>
        <p:spPr>
          <a:xfrm>
            <a:off x="841248" y="5586984"/>
            <a:ext cx="475488" cy="475488"/>
          </a:xfrm>
          <a:prstGeom prst="rect">
            <a:avLst/>
          </a:prstGeom>
        </p:spPr>
      </p:pic>
      <p:pic>
        <p:nvPicPr>
          <p:cNvPr id="6" name="Image 4" descr="preencoded.png"/>
          <p:cNvPicPr>
            <a:picLocks noChangeAspect="1"/>
          </p:cNvPicPr>
          <p:nvPr/>
        </p:nvPicPr>
        <p:blipFill>
          <a:blip r:embed="rId4"/>
          <a:stretch>
            <a:fillRect/>
          </a:stretch>
        </p:blipFill>
        <p:spPr>
          <a:xfrm>
            <a:off x="841248" y="4187952"/>
            <a:ext cx="475488" cy="475488"/>
          </a:xfrm>
          <a:prstGeom prst="rect">
            <a:avLst/>
          </a:prstGeom>
        </p:spPr>
      </p:pic>
      <p:sp>
        <p:nvSpPr>
          <p:cNvPr id="7" name="Text 0"/>
          <p:cNvSpPr/>
          <p:nvPr/>
        </p:nvSpPr>
        <p:spPr>
          <a:xfrm>
            <a:off x="1078992" y="113385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Application Development</a:t>
            </a:r>
            <a:endParaRPr lang="en-US" sz="4640" dirty="0"/>
          </a:p>
        </p:txBody>
      </p:sp>
      <p:sp>
        <p:nvSpPr>
          <p:cNvPr id="8" name="Text 1"/>
          <p:cNvSpPr/>
          <p:nvPr/>
        </p:nvSpPr>
        <p:spPr>
          <a:xfrm>
            <a:off x="1609344" y="561441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Testing</a:t>
            </a:r>
            <a:endParaRPr lang="en-US" sz="2320" dirty="0"/>
          </a:p>
        </p:txBody>
      </p:sp>
      <p:sp>
        <p:nvSpPr>
          <p:cNvPr id="9" name="Text 2"/>
          <p:cNvSpPr/>
          <p:nvPr/>
        </p:nvSpPr>
        <p:spPr>
          <a:xfrm>
            <a:off x="1609344" y="612648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Tests the model's accuracy in identifying produce.</a:t>
            </a:r>
            <a:endParaRPr lang="en-US" sz="1850" dirty="0"/>
          </a:p>
        </p:txBody>
      </p:sp>
      <p:sp>
        <p:nvSpPr>
          <p:cNvPr id="10" name="Text 3"/>
          <p:cNvSpPr/>
          <p:nvPr/>
        </p:nvSpPr>
        <p:spPr>
          <a:xfrm>
            <a:off x="1609344" y="42153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Flask Integration</a:t>
            </a:r>
            <a:endParaRPr lang="en-US" sz="2320" dirty="0"/>
          </a:p>
        </p:txBody>
      </p:sp>
      <p:sp>
        <p:nvSpPr>
          <p:cNvPr id="11" name="Text 4"/>
          <p:cNvSpPr/>
          <p:nvPr/>
        </p:nvSpPr>
        <p:spPr>
          <a:xfrm>
            <a:off x="996696" y="2816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5"/>
          <p:cNvSpPr/>
          <p:nvPr/>
        </p:nvSpPr>
        <p:spPr>
          <a:xfrm>
            <a:off x="1609344" y="282549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HTML Pages</a:t>
            </a:r>
            <a:endParaRPr lang="en-US" sz="2320" dirty="0"/>
          </a:p>
        </p:txBody>
      </p:sp>
      <p:sp>
        <p:nvSpPr>
          <p:cNvPr id="13" name="Text 6"/>
          <p:cNvSpPr/>
          <p:nvPr/>
        </p:nvSpPr>
        <p:spPr>
          <a:xfrm>
            <a:off x="1609344" y="333756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Three HTML files for user interaction.</a:t>
            </a:r>
            <a:endParaRPr lang="en-US" sz="1850" dirty="0"/>
          </a:p>
        </p:txBody>
      </p:sp>
      <p:sp>
        <p:nvSpPr>
          <p:cNvPr id="14" name="Text 7"/>
          <p:cNvSpPr/>
          <p:nvPr/>
        </p:nvSpPr>
        <p:spPr>
          <a:xfrm>
            <a:off x="1609344" y="4727448"/>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Connects the UI to the predictive model.</a:t>
            </a:r>
            <a:endParaRPr lang="en-US" sz="1850" dirty="0"/>
          </a:p>
        </p:txBody>
      </p:sp>
      <p:sp>
        <p:nvSpPr>
          <p:cNvPr id="15" name="Text 8"/>
          <p:cNvSpPr/>
          <p:nvPr/>
        </p:nvSpPr>
        <p:spPr>
          <a:xfrm>
            <a:off x="996696" y="560527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996696" y="42062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8046720" y="42153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Waste Reduction</a:t>
            </a:r>
            <a:endParaRPr lang="en-US" sz="2320" dirty="0"/>
          </a:p>
        </p:txBody>
      </p:sp>
      <p:sp>
        <p:nvSpPr>
          <p:cNvPr id="4" name="Text 1"/>
          <p:cNvSpPr/>
          <p:nvPr/>
        </p:nvSpPr>
        <p:spPr>
          <a:xfrm>
            <a:off x="8046720" y="6099048"/>
            <a:ext cx="5504688"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Enhances quality control measures in sorting.</a:t>
            </a:r>
            <a:endParaRPr lang="en-US" sz="1850" dirty="0"/>
          </a:p>
        </p:txBody>
      </p:sp>
      <p:sp>
        <p:nvSpPr>
          <p:cNvPr id="5" name="Text 2"/>
          <p:cNvSpPr/>
          <p:nvPr/>
        </p:nvSpPr>
        <p:spPr>
          <a:xfrm>
            <a:off x="8046720" y="55869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Quality Control Improvement</a:t>
            </a:r>
            <a:endParaRPr lang="en-US" sz="2320" dirty="0"/>
          </a:p>
        </p:txBody>
      </p:sp>
      <p:sp>
        <p:nvSpPr>
          <p:cNvPr id="6" name="Text 3"/>
          <p:cNvSpPr/>
          <p:nvPr/>
        </p:nvSpPr>
        <p:spPr>
          <a:xfrm>
            <a:off x="841248" y="2724912"/>
            <a:ext cx="6007608" cy="2066544"/>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en-US" sz="1850" dirty="0"/>
          </a:p>
        </p:txBody>
      </p:sp>
      <p:sp>
        <p:nvSpPr>
          <p:cNvPr id="7" name="Text 4"/>
          <p:cNvSpPr/>
          <p:nvPr/>
        </p:nvSpPr>
        <p:spPr>
          <a:xfrm>
            <a:off x="1200095" y="109270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Advancements in Smart Sorting System</a:t>
            </a:r>
            <a:endParaRPr lang="en-US" sz="4640" dirty="0"/>
          </a:p>
        </p:txBody>
      </p:sp>
      <p:sp>
        <p:nvSpPr>
          <p:cNvPr id="8" name="Text 5"/>
          <p:cNvSpPr/>
          <p:nvPr/>
        </p:nvSpPr>
        <p:spPr>
          <a:xfrm>
            <a:off x="8046720" y="2852928"/>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Efficiency Enhancement</a:t>
            </a:r>
            <a:endParaRPr lang="en-US" sz="2320" dirty="0"/>
          </a:p>
        </p:txBody>
      </p:sp>
      <p:sp>
        <p:nvSpPr>
          <p:cNvPr id="9" name="Text 6"/>
          <p:cNvSpPr/>
          <p:nvPr/>
        </p:nvSpPr>
        <p:spPr>
          <a:xfrm>
            <a:off x="8046720" y="3364992"/>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Automates sorting processes to improve efficiency.</a:t>
            </a:r>
            <a:endParaRPr lang="en-US" sz="1850" dirty="0"/>
          </a:p>
        </p:txBody>
      </p:sp>
      <p:sp>
        <p:nvSpPr>
          <p:cNvPr id="10" name="Text 7"/>
          <p:cNvSpPr/>
          <p:nvPr/>
        </p:nvSpPr>
        <p:spPr>
          <a:xfrm>
            <a:off x="8046720" y="4727448"/>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Significantly reduces waste in the agricultural sector.</a:t>
            </a:r>
            <a:endParaRPr lang="en-US" sz="18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23</TotalTime>
  <Words>464</Words>
  <Application>Microsoft Office PowerPoint</Application>
  <PresentationFormat>Custom</PresentationFormat>
  <Paragraphs>87</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Tw Cen MT</vt:lpstr>
      <vt:lpstr>Wingdings 3</vt:lpstr>
      <vt:lpstr>思源黑体-思源黑体-Medium</vt:lpstr>
      <vt:lpstr>Tw Cen MT Condensed</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Akshitha K B</cp:lastModifiedBy>
  <cp:revision>3</cp:revision>
  <dcterms:created xsi:type="dcterms:W3CDTF">2025-06-25T06:30:14Z</dcterms:created>
  <dcterms:modified xsi:type="dcterms:W3CDTF">2025-06-29T06:00:49Z</dcterms:modified>
</cp:coreProperties>
</file>